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9" r:id="rId2"/>
    <p:sldId id="260" r:id="rId3"/>
    <p:sldId id="262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443" autoAdjust="0"/>
    <p:restoredTop sz="93402" autoAdjust="0"/>
  </p:normalViewPr>
  <p:slideViewPr>
    <p:cSldViewPr snapToGrid="0">
      <p:cViewPr varScale="1">
        <p:scale>
          <a:sx n="84" d="100"/>
          <a:sy n="84" d="100"/>
        </p:scale>
        <p:origin x="273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E4C01C7-8C57-4132-A8F3-F8152734E001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75D2E48F-68DC-4A88-A4A5-99C2D0CEEAE9}">
      <dgm:prSet/>
      <dgm:spPr/>
      <dgm:t>
        <a:bodyPr/>
        <a:lstStyle/>
        <a:p>
          <a:r>
            <a:rPr lang="en-US" dirty="0"/>
            <a:t>Identifies High level strategic</a:t>
          </a:r>
        </a:p>
      </dgm:t>
    </dgm:pt>
    <dgm:pt modelId="{2B6F1B07-7A16-41E8-9115-3FEC62AD0C9F}" type="parTrans" cxnId="{41AA45EE-97E3-4EFE-9366-FB13E95B77BA}">
      <dgm:prSet/>
      <dgm:spPr/>
      <dgm:t>
        <a:bodyPr/>
        <a:lstStyle/>
        <a:p>
          <a:endParaRPr lang="en-US"/>
        </a:p>
      </dgm:t>
    </dgm:pt>
    <dgm:pt modelId="{DE2713C5-82FF-4EF5-BF65-1D5745C0EC6B}" type="sibTrans" cxnId="{41AA45EE-97E3-4EFE-9366-FB13E95B77BA}">
      <dgm:prSet/>
      <dgm:spPr/>
      <dgm:t>
        <a:bodyPr/>
        <a:lstStyle/>
        <a:p>
          <a:endParaRPr lang="en-US"/>
        </a:p>
      </dgm:t>
    </dgm:pt>
    <dgm:pt modelId="{C383AC91-6CB3-4029-8929-21BECF864733}">
      <dgm:prSet/>
      <dgm:spPr/>
      <dgm:t>
        <a:bodyPr/>
        <a:lstStyle/>
        <a:p>
          <a:r>
            <a:rPr lang="en-US" dirty="0"/>
            <a:t>Operational assumptions</a:t>
          </a:r>
        </a:p>
      </dgm:t>
    </dgm:pt>
    <dgm:pt modelId="{85EA8748-2791-464C-8A51-CDF32F427358}" type="parTrans" cxnId="{F227A520-F05C-4301-AC3C-A1F1839B6544}">
      <dgm:prSet/>
      <dgm:spPr/>
      <dgm:t>
        <a:bodyPr/>
        <a:lstStyle/>
        <a:p>
          <a:endParaRPr lang="en-US"/>
        </a:p>
      </dgm:t>
    </dgm:pt>
    <dgm:pt modelId="{80AC604A-4121-4AE3-9780-C6EF94BBE87A}" type="sibTrans" cxnId="{F227A520-F05C-4301-AC3C-A1F1839B6544}">
      <dgm:prSet/>
      <dgm:spPr/>
      <dgm:t>
        <a:bodyPr/>
        <a:lstStyle/>
        <a:p>
          <a:endParaRPr lang="en-US"/>
        </a:p>
      </dgm:t>
    </dgm:pt>
    <dgm:pt modelId="{A4622528-09B7-4067-8909-72D95C622186}">
      <dgm:prSet/>
      <dgm:spPr/>
      <dgm:t>
        <a:bodyPr/>
        <a:lstStyle/>
        <a:p>
          <a:r>
            <a:rPr lang="en-US" dirty="0"/>
            <a:t>constraints in business case</a:t>
          </a:r>
        </a:p>
      </dgm:t>
    </dgm:pt>
    <dgm:pt modelId="{3917C94F-68EF-4B30-B00C-62D04670B430}" type="parTrans" cxnId="{212EC8ED-79E2-46F4-8E93-AC8C5EEB249B}">
      <dgm:prSet/>
      <dgm:spPr/>
      <dgm:t>
        <a:bodyPr/>
        <a:lstStyle/>
        <a:p>
          <a:endParaRPr lang="en-US"/>
        </a:p>
      </dgm:t>
    </dgm:pt>
    <dgm:pt modelId="{A819F9B3-DDCF-4E87-A1EB-8F69E6C762F3}" type="sibTrans" cxnId="{212EC8ED-79E2-46F4-8E93-AC8C5EEB249B}">
      <dgm:prSet/>
      <dgm:spPr/>
      <dgm:t>
        <a:bodyPr/>
        <a:lstStyle/>
        <a:p>
          <a:endParaRPr lang="en-US"/>
        </a:p>
      </dgm:t>
    </dgm:pt>
    <dgm:pt modelId="{0824DDFD-E18B-4A7F-BB79-8E389751AA39}">
      <dgm:prSet/>
      <dgm:spPr/>
      <dgm:t>
        <a:bodyPr/>
        <a:lstStyle/>
        <a:p>
          <a:r>
            <a:rPr lang="en-US" dirty="0"/>
            <a:t>Record all assumptions</a:t>
          </a:r>
        </a:p>
      </dgm:t>
    </dgm:pt>
    <dgm:pt modelId="{20578A28-BE34-4BAA-82E3-F5894346E0DE}" type="parTrans" cxnId="{13DEC88D-1A7C-450D-A46C-2CEBD04D5705}">
      <dgm:prSet/>
      <dgm:spPr/>
      <dgm:t>
        <a:bodyPr/>
        <a:lstStyle/>
        <a:p>
          <a:endParaRPr lang="en-US"/>
        </a:p>
      </dgm:t>
    </dgm:pt>
    <dgm:pt modelId="{A33D75BB-4F9D-4107-9839-1122A8C5317A}" type="sibTrans" cxnId="{13DEC88D-1A7C-450D-A46C-2CEBD04D5705}">
      <dgm:prSet/>
      <dgm:spPr/>
      <dgm:t>
        <a:bodyPr/>
        <a:lstStyle/>
        <a:p>
          <a:endParaRPr lang="en-US"/>
        </a:p>
      </dgm:t>
    </dgm:pt>
    <dgm:pt modelId="{8C266480-CA5F-4F36-85F3-9F414DFC4A8F}">
      <dgm:prSet/>
      <dgm:spPr/>
      <dgm:t>
        <a:bodyPr/>
        <a:lstStyle/>
        <a:p>
          <a:r>
            <a:rPr lang="en-US" dirty="0"/>
            <a:t>Record all constraints</a:t>
          </a:r>
        </a:p>
      </dgm:t>
    </dgm:pt>
    <dgm:pt modelId="{1D18B62C-2BB4-42F7-8BCD-D9ABA1B22B8C}" type="parTrans" cxnId="{0011A23C-B9EB-40B7-AC5C-A3F5A748DB35}">
      <dgm:prSet/>
      <dgm:spPr/>
      <dgm:t>
        <a:bodyPr/>
        <a:lstStyle/>
        <a:p>
          <a:endParaRPr lang="en-US"/>
        </a:p>
      </dgm:t>
    </dgm:pt>
    <dgm:pt modelId="{CCCFFEE8-8ED0-4E16-A1DF-1E4F67ED36EF}" type="sibTrans" cxnId="{0011A23C-B9EB-40B7-AC5C-A3F5A748DB35}">
      <dgm:prSet/>
      <dgm:spPr/>
      <dgm:t>
        <a:bodyPr/>
        <a:lstStyle/>
        <a:p>
          <a:endParaRPr lang="en-US"/>
        </a:p>
      </dgm:t>
    </dgm:pt>
    <dgm:pt modelId="{B3A87B0C-FA79-46A1-ABE5-768533A319AB}" type="pres">
      <dgm:prSet presAssocID="{4E4C01C7-8C57-4132-A8F3-F8152734E001}" presName="diagram" presStyleCnt="0">
        <dgm:presLayoutVars>
          <dgm:dir/>
          <dgm:resizeHandles val="exact"/>
        </dgm:presLayoutVars>
      </dgm:prSet>
      <dgm:spPr/>
    </dgm:pt>
    <dgm:pt modelId="{D74EDE84-9E80-4E3D-AB2A-AEA6E3E2C66A}" type="pres">
      <dgm:prSet presAssocID="{75D2E48F-68DC-4A88-A4A5-99C2D0CEEAE9}" presName="node" presStyleLbl="node1" presStyleIdx="0" presStyleCnt="5">
        <dgm:presLayoutVars>
          <dgm:bulletEnabled val="1"/>
        </dgm:presLayoutVars>
      </dgm:prSet>
      <dgm:spPr/>
    </dgm:pt>
    <dgm:pt modelId="{3AE75CED-7800-4377-83A6-F48C74B236EA}" type="pres">
      <dgm:prSet presAssocID="{DE2713C5-82FF-4EF5-BF65-1D5745C0EC6B}" presName="sibTrans" presStyleCnt="0"/>
      <dgm:spPr/>
    </dgm:pt>
    <dgm:pt modelId="{A2B1328E-CF07-4824-A5F6-FE794322E146}" type="pres">
      <dgm:prSet presAssocID="{C383AC91-6CB3-4029-8929-21BECF864733}" presName="node" presStyleLbl="node1" presStyleIdx="1" presStyleCnt="5">
        <dgm:presLayoutVars>
          <dgm:bulletEnabled val="1"/>
        </dgm:presLayoutVars>
      </dgm:prSet>
      <dgm:spPr/>
    </dgm:pt>
    <dgm:pt modelId="{8C991EF2-8242-4E35-855F-37B1CB34B8E5}" type="pres">
      <dgm:prSet presAssocID="{80AC604A-4121-4AE3-9780-C6EF94BBE87A}" presName="sibTrans" presStyleCnt="0"/>
      <dgm:spPr/>
    </dgm:pt>
    <dgm:pt modelId="{E9E70ADD-272D-42F0-ACBD-E9F337D9BD86}" type="pres">
      <dgm:prSet presAssocID="{A4622528-09B7-4067-8909-72D95C622186}" presName="node" presStyleLbl="node1" presStyleIdx="2" presStyleCnt="5">
        <dgm:presLayoutVars>
          <dgm:bulletEnabled val="1"/>
        </dgm:presLayoutVars>
      </dgm:prSet>
      <dgm:spPr/>
    </dgm:pt>
    <dgm:pt modelId="{9643849A-38AD-4FE9-8820-AB285EA22A57}" type="pres">
      <dgm:prSet presAssocID="{A819F9B3-DDCF-4E87-A1EB-8F69E6C762F3}" presName="sibTrans" presStyleCnt="0"/>
      <dgm:spPr/>
    </dgm:pt>
    <dgm:pt modelId="{81981392-899E-437C-8A94-0ECFB15FC7AE}" type="pres">
      <dgm:prSet presAssocID="{0824DDFD-E18B-4A7F-BB79-8E389751AA39}" presName="node" presStyleLbl="node1" presStyleIdx="3" presStyleCnt="5">
        <dgm:presLayoutVars>
          <dgm:bulletEnabled val="1"/>
        </dgm:presLayoutVars>
      </dgm:prSet>
      <dgm:spPr/>
    </dgm:pt>
    <dgm:pt modelId="{B3C6ED5D-B6B1-4C13-B56C-F3F56C6BE172}" type="pres">
      <dgm:prSet presAssocID="{A33D75BB-4F9D-4107-9839-1122A8C5317A}" presName="sibTrans" presStyleCnt="0"/>
      <dgm:spPr/>
    </dgm:pt>
    <dgm:pt modelId="{DCA7D8DF-8034-49DF-B921-0E29F45FAB8E}" type="pres">
      <dgm:prSet presAssocID="{8C266480-CA5F-4F36-85F3-9F414DFC4A8F}" presName="node" presStyleLbl="node1" presStyleIdx="4" presStyleCnt="5">
        <dgm:presLayoutVars>
          <dgm:bulletEnabled val="1"/>
        </dgm:presLayoutVars>
      </dgm:prSet>
      <dgm:spPr/>
    </dgm:pt>
  </dgm:ptLst>
  <dgm:cxnLst>
    <dgm:cxn modelId="{91640201-EC1A-4A56-AC46-3687802B0699}" type="presOf" srcId="{4E4C01C7-8C57-4132-A8F3-F8152734E001}" destId="{B3A87B0C-FA79-46A1-ABE5-768533A319AB}" srcOrd="0" destOrd="0" presId="urn:microsoft.com/office/officeart/2005/8/layout/default"/>
    <dgm:cxn modelId="{244DB40D-4FD1-44E3-A79E-732A9869E22D}" type="presOf" srcId="{C383AC91-6CB3-4029-8929-21BECF864733}" destId="{A2B1328E-CF07-4824-A5F6-FE794322E146}" srcOrd="0" destOrd="0" presId="urn:microsoft.com/office/officeart/2005/8/layout/default"/>
    <dgm:cxn modelId="{23EE6F16-ABD6-472C-847A-264D7A4769FE}" type="presOf" srcId="{A4622528-09B7-4067-8909-72D95C622186}" destId="{E9E70ADD-272D-42F0-ACBD-E9F337D9BD86}" srcOrd="0" destOrd="0" presId="urn:microsoft.com/office/officeart/2005/8/layout/default"/>
    <dgm:cxn modelId="{F227A520-F05C-4301-AC3C-A1F1839B6544}" srcId="{4E4C01C7-8C57-4132-A8F3-F8152734E001}" destId="{C383AC91-6CB3-4029-8929-21BECF864733}" srcOrd="1" destOrd="0" parTransId="{85EA8748-2791-464C-8A51-CDF32F427358}" sibTransId="{80AC604A-4121-4AE3-9780-C6EF94BBE87A}"/>
    <dgm:cxn modelId="{1BA9BB32-289B-414C-8541-C955EC755450}" type="presOf" srcId="{8C266480-CA5F-4F36-85F3-9F414DFC4A8F}" destId="{DCA7D8DF-8034-49DF-B921-0E29F45FAB8E}" srcOrd="0" destOrd="0" presId="urn:microsoft.com/office/officeart/2005/8/layout/default"/>
    <dgm:cxn modelId="{0011A23C-B9EB-40B7-AC5C-A3F5A748DB35}" srcId="{4E4C01C7-8C57-4132-A8F3-F8152734E001}" destId="{8C266480-CA5F-4F36-85F3-9F414DFC4A8F}" srcOrd="4" destOrd="0" parTransId="{1D18B62C-2BB4-42F7-8BCD-D9ABA1B22B8C}" sibTransId="{CCCFFEE8-8ED0-4E16-A1DF-1E4F67ED36EF}"/>
    <dgm:cxn modelId="{ABB2183E-6347-42D8-830B-DBDAB103E4E7}" type="presOf" srcId="{0824DDFD-E18B-4A7F-BB79-8E389751AA39}" destId="{81981392-899E-437C-8A94-0ECFB15FC7AE}" srcOrd="0" destOrd="0" presId="urn:microsoft.com/office/officeart/2005/8/layout/default"/>
    <dgm:cxn modelId="{7ECE087C-603E-4BE5-B3C9-869FD3145DF2}" type="presOf" srcId="{75D2E48F-68DC-4A88-A4A5-99C2D0CEEAE9}" destId="{D74EDE84-9E80-4E3D-AB2A-AEA6E3E2C66A}" srcOrd="0" destOrd="0" presId="urn:microsoft.com/office/officeart/2005/8/layout/default"/>
    <dgm:cxn modelId="{13DEC88D-1A7C-450D-A46C-2CEBD04D5705}" srcId="{4E4C01C7-8C57-4132-A8F3-F8152734E001}" destId="{0824DDFD-E18B-4A7F-BB79-8E389751AA39}" srcOrd="3" destOrd="0" parTransId="{20578A28-BE34-4BAA-82E3-F5894346E0DE}" sibTransId="{A33D75BB-4F9D-4107-9839-1122A8C5317A}"/>
    <dgm:cxn modelId="{212EC8ED-79E2-46F4-8E93-AC8C5EEB249B}" srcId="{4E4C01C7-8C57-4132-A8F3-F8152734E001}" destId="{A4622528-09B7-4067-8909-72D95C622186}" srcOrd="2" destOrd="0" parTransId="{3917C94F-68EF-4B30-B00C-62D04670B430}" sibTransId="{A819F9B3-DDCF-4E87-A1EB-8F69E6C762F3}"/>
    <dgm:cxn modelId="{41AA45EE-97E3-4EFE-9366-FB13E95B77BA}" srcId="{4E4C01C7-8C57-4132-A8F3-F8152734E001}" destId="{75D2E48F-68DC-4A88-A4A5-99C2D0CEEAE9}" srcOrd="0" destOrd="0" parTransId="{2B6F1B07-7A16-41E8-9115-3FEC62AD0C9F}" sibTransId="{DE2713C5-82FF-4EF5-BF65-1D5745C0EC6B}"/>
    <dgm:cxn modelId="{0DD0BAF0-6987-4328-838B-F5F8572AC1DF}" type="presParOf" srcId="{B3A87B0C-FA79-46A1-ABE5-768533A319AB}" destId="{D74EDE84-9E80-4E3D-AB2A-AEA6E3E2C66A}" srcOrd="0" destOrd="0" presId="urn:microsoft.com/office/officeart/2005/8/layout/default"/>
    <dgm:cxn modelId="{A1FAE742-5308-443A-9063-4B3286117A08}" type="presParOf" srcId="{B3A87B0C-FA79-46A1-ABE5-768533A319AB}" destId="{3AE75CED-7800-4377-83A6-F48C74B236EA}" srcOrd="1" destOrd="0" presId="urn:microsoft.com/office/officeart/2005/8/layout/default"/>
    <dgm:cxn modelId="{BEF09512-0597-4CFA-9E48-AB4142D1D435}" type="presParOf" srcId="{B3A87B0C-FA79-46A1-ABE5-768533A319AB}" destId="{A2B1328E-CF07-4824-A5F6-FE794322E146}" srcOrd="2" destOrd="0" presId="urn:microsoft.com/office/officeart/2005/8/layout/default"/>
    <dgm:cxn modelId="{2DE1CCE6-4128-4315-B588-C25F09D70CAA}" type="presParOf" srcId="{B3A87B0C-FA79-46A1-ABE5-768533A319AB}" destId="{8C991EF2-8242-4E35-855F-37B1CB34B8E5}" srcOrd="3" destOrd="0" presId="urn:microsoft.com/office/officeart/2005/8/layout/default"/>
    <dgm:cxn modelId="{9701AD55-7756-4CFE-9668-1F2969269BB0}" type="presParOf" srcId="{B3A87B0C-FA79-46A1-ABE5-768533A319AB}" destId="{E9E70ADD-272D-42F0-ACBD-E9F337D9BD86}" srcOrd="4" destOrd="0" presId="urn:microsoft.com/office/officeart/2005/8/layout/default"/>
    <dgm:cxn modelId="{FA314EA5-6FE9-4C53-93AB-21D2196A1BA2}" type="presParOf" srcId="{B3A87B0C-FA79-46A1-ABE5-768533A319AB}" destId="{9643849A-38AD-4FE9-8820-AB285EA22A57}" srcOrd="5" destOrd="0" presId="urn:microsoft.com/office/officeart/2005/8/layout/default"/>
    <dgm:cxn modelId="{F445DD3F-6C8D-4B38-9B2E-0FF22FF5FE8D}" type="presParOf" srcId="{B3A87B0C-FA79-46A1-ABE5-768533A319AB}" destId="{81981392-899E-437C-8A94-0ECFB15FC7AE}" srcOrd="6" destOrd="0" presId="urn:microsoft.com/office/officeart/2005/8/layout/default"/>
    <dgm:cxn modelId="{51B7A257-6F5A-4575-B2B4-0043FC9B45A9}" type="presParOf" srcId="{B3A87B0C-FA79-46A1-ABE5-768533A319AB}" destId="{B3C6ED5D-B6B1-4C13-B56C-F3F56C6BE172}" srcOrd="7" destOrd="0" presId="urn:microsoft.com/office/officeart/2005/8/layout/default"/>
    <dgm:cxn modelId="{AD854393-D6ED-4774-B261-C62FCFBE9D22}" type="presParOf" srcId="{B3A87B0C-FA79-46A1-ABE5-768533A319AB}" destId="{DCA7D8DF-8034-49DF-B921-0E29F45FAB8E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4EDE84-9E80-4E3D-AB2A-AEA6E3E2C66A}">
      <dsp:nvSpPr>
        <dsp:cNvPr id="0" name=""/>
        <dsp:cNvSpPr/>
      </dsp:nvSpPr>
      <dsp:spPr>
        <a:xfrm>
          <a:off x="0" y="285090"/>
          <a:ext cx="3729604" cy="223776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 dirty="0"/>
            <a:t>Identifies High level strategic</a:t>
          </a:r>
        </a:p>
      </dsp:txBody>
      <dsp:txXfrm>
        <a:off x="0" y="285090"/>
        <a:ext cx="3729604" cy="2237763"/>
      </dsp:txXfrm>
    </dsp:sp>
    <dsp:sp modelId="{A2B1328E-CF07-4824-A5F6-FE794322E146}">
      <dsp:nvSpPr>
        <dsp:cNvPr id="0" name=""/>
        <dsp:cNvSpPr/>
      </dsp:nvSpPr>
      <dsp:spPr>
        <a:xfrm>
          <a:off x="4102565" y="285090"/>
          <a:ext cx="3729604" cy="2237763"/>
        </a:xfrm>
        <a:prstGeom prst="rect">
          <a:avLst/>
        </a:prstGeom>
        <a:solidFill>
          <a:schemeClr val="accent5">
            <a:hueOff val="-1689636"/>
            <a:satOff val="-4355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 dirty="0"/>
            <a:t>Operational assumptions</a:t>
          </a:r>
        </a:p>
      </dsp:txBody>
      <dsp:txXfrm>
        <a:off x="4102565" y="285090"/>
        <a:ext cx="3729604" cy="2237763"/>
      </dsp:txXfrm>
    </dsp:sp>
    <dsp:sp modelId="{E9E70ADD-272D-42F0-ACBD-E9F337D9BD86}">
      <dsp:nvSpPr>
        <dsp:cNvPr id="0" name=""/>
        <dsp:cNvSpPr/>
      </dsp:nvSpPr>
      <dsp:spPr>
        <a:xfrm>
          <a:off x="8205130" y="285090"/>
          <a:ext cx="3729604" cy="2237763"/>
        </a:xfrm>
        <a:prstGeom prst="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 dirty="0"/>
            <a:t>constraints in business case</a:t>
          </a:r>
        </a:p>
      </dsp:txBody>
      <dsp:txXfrm>
        <a:off x="8205130" y="285090"/>
        <a:ext cx="3729604" cy="2237763"/>
      </dsp:txXfrm>
    </dsp:sp>
    <dsp:sp modelId="{81981392-899E-437C-8A94-0ECFB15FC7AE}">
      <dsp:nvSpPr>
        <dsp:cNvPr id="0" name=""/>
        <dsp:cNvSpPr/>
      </dsp:nvSpPr>
      <dsp:spPr>
        <a:xfrm>
          <a:off x="2051282" y="2895813"/>
          <a:ext cx="3729604" cy="2237763"/>
        </a:xfrm>
        <a:prstGeom prst="rect">
          <a:avLst/>
        </a:prstGeom>
        <a:solidFill>
          <a:schemeClr val="accent5">
            <a:hueOff val="-5068907"/>
            <a:satOff val="-13064"/>
            <a:lumOff val="-8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 dirty="0"/>
            <a:t>Record all assumptions</a:t>
          </a:r>
        </a:p>
      </dsp:txBody>
      <dsp:txXfrm>
        <a:off x="2051282" y="2895813"/>
        <a:ext cx="3729604" cy="2237763"/>
      </dsp:txXfrm>
    </dsp:sp>
    <dsp:sp modelId="{DCA7D8DF-8034-49DF-B921-0E29F45FAB8E}">
      <dsp:nvSpPr>
        <dsp:cNvPr id="0" name=""/>
        <dsp:cNvSpPr/>
      </dsp:nvSpPr>
      <dsp:spPr>
        <a:xfrm>
          <a:off x="6153848" y="2895813"/>
          <a:ext cx="3729604" cy="2237763"/>
        </a:xfrm>
        <a:prstGeom prst="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 dirty="0"/>
            <a:t>Record all constraints</a:t>
          </a:r>
        </a:p>
      </dsp:txBody>
      <dsp:txXfrm>
        <a:off x="6153848" y="2895813"/>
        <a:ext cx="3729604" cy="22377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7F1DBC-76C9-4C1C-8024-F09036CFEAF3}" type="datetimeFigureOut">
              <a:rPr lang="en-US" smtClean="0"/>
              <a:t>2/4/2022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8A59C4-3A59-4321-9923-600F2EBCD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871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rojinsights.com/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rojinsights.com/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rojinsights.com/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rojinsights.com/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For more free Project Management templates and best practices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please go to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https://www.projinsights.com/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8A59C4-3A59-4321-9923-600F2EBCD48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4853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For more free Project Management templates and best practices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please go to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https://www.projinsights.com/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Project purpose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Measurable project objectives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Related success criteria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High-level requirements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High-level project description, boundaries, and key deliverables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Overall project risk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Summary milestone schedule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Preapproved financial resources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Key stakeholder list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Project approval requirements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Project exit criteria (i.e., what are the conditions to be met in order to close or to cancel the project or phase)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Assigned project manager, responsibility, and authority level 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Name and authority of the sponsor or other person(s) authorizing the project charter.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8A59C4-3A59-4321-9923-600F2EBCD48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3968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For more free Project Management templates and best practices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please go to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https://www.projinsights.com/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8A59C4-3A59-4321-9923-600F2EBCD48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9378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/>
              <a:t>For </a:t>
            </a:r>
            <a:r>
              <a:rPr lang="en-US" sz="1100"/>
              <a:t>more free Project </a:t>
            </a:r>
            <a:r>
              <a:rPr lang="en-US" sz="1100" dirty="0"/>
              <a:t>Management templates and best practices 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please go to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https://www.projinsights.com/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8A59C4-3A59-4321-9923-600F2EBCD48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954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42F37-0BD8-4D93-B351-17362E17AE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A0DD04-1581-4665-8B55-A1C0F8E811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3F4E48-D636-4169-B3BB-3C1ADC76E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9086C-C498-41F1-AE6D-5895C5E0C495}" type="datetimeFigureOut">
              <a:rPr lang="en-US" smtClean="0"/>
              <a:t>2/4/2022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D99887-583B-4D62-AE7D-4D8582900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020740-2559-472A-8259-A76A13E02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95D27-4D2D-4597-93C5-264016203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628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92AE5E-D7E5-4024-99A1-05914AB3F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B3DBAA-6954-40CC-871F-6A390B7495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550221-2999-40FF-A443-21ED4DCEC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9086C-C498-41F1-AE6D-5895C5E0C495}" type="datetimeFigureOut">
              <a:rPr lang="en-US" smtClean="0"/>
              <a:t>2/4/2022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E9445E-F9C7-441C-AD91-D365A71FC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4A4397-A84C-4B53-84AC-1C823E28E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95D27-4D2D-4597-93C5-264016203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688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B3E4F1-E84E-46E4-A943-90E7B66C0A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EF7D53-F6C7-48E0-B8A6-DA2F1FA755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F2BAF1-D53F-4115-9538-5F3F75AB5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9086C-C498-41F1-AE6D-5895C5E0C495}" type="datetimeFigureOut">
              <a:rPr lang="en-US" smtClean="0"/>
              <a:t>2/4/2022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8258E6-1102-4F3D-BC56-7CA7791ED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C1CD2D-17B1-4A1D-BE27-2D4191521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95D27-4D2D-4597-93C5-264016203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847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4D0C4E-DCE8-4A82-9114-A682952265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A165CA-B583-4F8B-9CD7-327064C005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A5926C-2A5C-459A-AE1B-494CA0D3B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9086C-C498-41F1-AE6D-5895C5E0C495}" type="datetimeFigureOut">
              <a:rPr lang="en-US" smtClean="0"/>
              <a:t>2/4/2022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169388-E042-4E88-93AC-E2970D5E6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684E6E-BD19-4FEC-BFC8-DF446F268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95D27-4D2D-4597-93C5-264016203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20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038374-8F07-4B49-87B1-57C4F4C5C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7F9F84-A352-4F86-B530-2443E9E9D1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670AB7-2F2F-44E6-81A8-A9D1DBDCA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9086C-C498-41F1-AE6D-5895C5E0C495}" type="datetimeFigureOut">
              <a:rPr lang="en-US" smtClean="0"/>
              <a:t>2/4/2022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D9FF59-C78A-445A-AC0B-5FEBADF94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A6FEF4-3FE8-4C60-A2B5-78AD8BDCF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95D27-4D2D-4597-93C5-264016203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495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55061-5C7D-4B83-BC56-D6CE075F0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7285F-C3E2-4BD4-9CE7-E7A8CED8B0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89BA29-D48E-47FC-BB89-2A9C928341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DDE5CA-EA66-4120-920C-90E295D2B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9086C-C498-41F1-AE6D-5895C5E0C495}" type="datetimeFigureOut">
              <a:rPr lang="en-US" smtClean="0"/>
              <a:t>2/4/2022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19E4D7-C182-43D6-B913-10100B60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C1DF6C-360F-4EA4-8539-096646FB3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95D27-4D2D-4597-93C5-264016203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865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620D8E-FA45-4F7E-87A0-5F99584E3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0070A5-60D8-4F16-8ABF-B17458B608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81C9AF-5FFA-4064-A716-D5DF61CD81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8CB927-B6A2-45B5-B7A4-A52120E8FB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2A036B-F9A9-46C0-89EF-F87F3B7034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679F36-437D-4A30-9CB1-EBA78E3C5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9086C-C498-41F1-AE6D-5895C5E0C495}" type="datetimeFigureOut">
              <a:rPr lang="en-US" smtClean="0"/>
              <a:t>2/4/2022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874208-DF41-44D8-862A-EBE061FC1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F2DD4E6-4AD4-4D56-ADED-A1415A29F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95D27-4D2D-4597-93C5-264016203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325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FD452-732F-4AF1-9D66-9AAEBA01AF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65ADB8-0C91-4DD3-89B4-0CA758423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9086C-C498-41F1-AE6D-5895C5E0C495}" type="datetimeFigureOut">
              <a:rPr lang="en-US" smtClean="0"/>
              <a:t>2/4/2022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941126-0858-4EBB-880B-93837878B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9F6872-1387-4511-836C-7BD5AF0F7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95D27-4D2D-4597-93C5-264016203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74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777D041-BA46-4147-AD9B-D5E792553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9086C-C498-41F1-AE6D-5895C5E0C495}" type="datetimeFigureOut">
              <a:rPr lang="en-US" smtClean="0"/>
              <a:t>2/4/2022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8BA7A3-C31C-43F4-A46C-E808A22B3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01AE88-C240-496A-9FF8-664F3ACFD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95D27-4D2D-4597-93C5-264016203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2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64CB3B-64FE-4475-9939-3AD882C82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8E4BBA-60BE-416B-9E67-A9370090AD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CEE360-FB36-4A70-940F-A7C9B29C3E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E0D315-7498-4A04-977A-654CE9860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9086C-C498-41F1-AE6D-5895C5E0C495}" type="datetimeFigureOut">
              <a:rPr lang="en-US" smtClean="0"/>
              <a:t>2/4/2022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47D090-1679-4936-AE91-5B6867077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659036-DCB7-4050-9611-13C4EC7DF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95D27-4D2D-4597-93C5-264016203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017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6E051-15E4-460C-B8BB-A4051472D7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7A570B-DA76-449C-85F2-3AA17F0EA7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AEA29C-2A30-4211-B97E-F5E4E98935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47458B-1A4E-4F10-9914-E45AD9D1A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9086C-C498-41F1-AE6D-5895C5E0C495}" type="datetimeFigureOut">
              <a:rPr lang="en-US" smtClean="0"/>
              <a:t>2/4/2022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A54CC8-83A0-41EB-9B7E-60F63D36F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1E513B-0A45-4ADC-A6B6-4F62152FE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95D27-4D2D-4597-93C5-264016203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012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E8A7FE-B322-4B9B-B79F-330466DB2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CB709A-3531-4EBC-BFEC-68CD1978C0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EBE45D-439F-4CAA-ABA4-CD4A337D76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D9086C-C498-41F1-AE6D-5895C5E0C495}" type="datetimeFigureOut">
              <a:rPr lang="en-US" smtClean="0"/>
              <a:t>2/4/2022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58EB7D-6081-441A-94A7-323383E50F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20041E-7D20-453B-ABA7-5D122FB29C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E95D27-4D2D-4597-93C5-264016203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321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rojinsights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projinsights.com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rojinsights.com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rojinsights.com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536C5-E06A-4B56-95C5-4B694070CA5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Assumption Log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CBEA17-DEC1-42AC-BA83-D25C16B31B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6652" y="3684169"/>
            <a:ext cx="10390577" cy="1655762"/>
          </a:xfrm>
        </p:spPr>
        <p:txBody>
          <a:bodyPr>
            <a:normAutofit/>
          </a:bodyPr>
          <a:lstStyle/>
          <a:p>
            <a:r>
              <a:rPr lang="en-US" sz="1800" i="1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A project document used to record all </a:t>
            </a:r>
            <a:r>
              <a:rPr lang="en-US" sz="1800" i="1" u="sng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assumptions</a:t>
            </a:r>
            <a:r>
              <a:rPr lang="en-US" sz="1800" i="1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 and </a:t>
            </a:r>
            <a:r>
              <a:rPr lang="en-US" sz="1800" i="1" u="sng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constraints</a:t>
            </a:r>
            <a:r>
              <a:rPr lang="en-US" sz="1800" i="1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 throughout the project life cycle. In simple words </a:t>
            </a:r>
            <a:r>
              <a:rPr lang="en-US" sz="1800" i="1" dirty="0">
                <a:solidFill>
                  <a:srgbClr val="202124"/>
                </a:solidFill>
                <a:latin typeface="Roboto" panose="02000000000000000000" pitchFamily="2" charset="0"/>
              </a:rPr>
              <a:t>it </a:t>
            </a:r>
            <a:r>
              <a:rPr lang="en-US" sz="1800" i="1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is simply a place to log all assumptions and track the validation of each one.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CF49778-E76C-484E-B08E-2F75D463D7E0}"/>
              </a:ext>
            </a:extLst>
          </p:cNvPr>
          <p:cNvSpPr txBox="1"/>
          <p:nvPr/>
        </p:nvSpPr>
        <p:spPr>
          <a:xfrm>
            <a:off x="0" y="6488668"/>
            <a:ext cx="41680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u="sng" dirty="0">
                <a:solidFill>
                  <a:srgbClr val="00B0F0"/>
                </a:solidFill>
              </a:rPr>
              <a:t>Refer Slide#3 for Assumption Log Template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8D62A6C-6EF6-4297-A6F6-1C56AC233AFC}"/>
              </a:ext>
            </a:extLst>
          </p:cNvPr>
          <p:cNvSpPr txBox="1"/>
          <p:nvPr/>
        </p:nvSpPr>
        <p:spPr>
          <a:xfrm>
            <a:off x="9071349" y="6363801"/>
            <a:ext cx="31933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https://www.projinsights.com/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0724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EFE92-D893-4A96-B149-520FB8045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624" y="129681"/>
            <a:ext cx="10515600" cy="1325563"/>
          </a:xfrm>
        </p:spPr>
        <p:txBody>
          <a:bodyPr/>
          <a:lstStyle/>
          <a:p>
            <a:r>
              <a:rPr lang="en-US" dirty="0"/>
              <a:t>Assumption Log key words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6652A916-C5B3-4FBD-A0CF-FECBB1B6707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37570364"/>
              </p:ext>
            </p:extLst>
          </p:nvPr>
        </p:nvGraphicFramePr>
        <p:xfrm>
          <a:off x="138534" y="1233697"/>
          <a:ext cx="11934736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Arrow: Chevron 2">
            <a:extLst>
              <a:ext uri="{FF2B5EF4-FFF2-40B4-BE49-F238E27FC236}">
                <a16:creationId xmlns:a16="http://schemas.microsoft.com/office/drawing/2014/main" id="{C1B2764A-7D96-4AC3-B88B-51F34A75940B}"/>
              </a:ext>
            </a:extLst>
          </p:cNvPr>
          <p:cNvSpPr/>
          <p:nvPr/>
        </p:nvSpPr>
        <p:spPr>
          <a:xfrm>
            <a:off x="3947799" y="2567986"/>
            <a:ext cx="268297" cy="251870"/>
          </a:xfrm>
          <a:prstGeom prst="chevr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Cross 3">
            <a:extLst>
              <a:ext uri="{FF2B5EF4-FFF2-40B4-BE49-F238E27FC236}">
                <a16:creationId xmlns:a16="http://schemas.microsoft.com/office/drawing/2014/main" id="{3E34A077-A387-42BC-ABE3-0ADFC774F50F}"/>
              </a:ext>
            </a:extLst>
          </p:cNvPr>
          <p:cNvSpPr/>
          <p:nvPr/>
        </p:nvSpPr>
        <p:spPr>
          <a:xfrm>
            <a:off x="8025361" y="2578936"/>
            <a:ext cx="268297" cy="251870"/>
          </a:xfrm>
          <a:prstGeom prst="plus">
            <a:avLst/>
          </a:prstGeom>
          <a:solidFill>
            <a:srgbClr val="FFFF0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816C3D9-C94A-493F-A15B-4EC0712C015F}"/>
              </a:ext>
            </a:extLst>
          </p:cNvPr>
          <p:cNvSpPr txBox="1"/>
          <p:nvPr/>
        </p:nvSpPr>
        <p:spPr>
          <a:xfrm>
            <a:off x="9082708" y="6488668"/>
            <a:ext cx="31933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https://www.projinsights.com/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1773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9B089BC-125A-454D-910D-908A90A6FE6D}"/>
              </a:ext>
            </a:extLst>
          </p:cNvPr>
          <p:cNvSpPr/>
          <p:nvPr/>
        </p:nvSpPr>
        <p:spPr>
          <a:xfrm>
            <a:off x="0" y="0"/>
            <a:ext cx="12192000" cy="739186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+mj-lt"/>
              </a:rPr>
              <a:t>Assumption Log Template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B1812943-7316-494F-B8B1-721DB66953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8539637"/>
              </p:ext>
            </p:extLst>
          </p:nvPr>
        </p:nvGraphicFramePr>
        <p:xfrm>
          <a:off x="0" y="782895"/>
          <a:ext cx="12191999" cy="3418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3741">
                  <a:extLst>
                    <a:ext uri="{9D8B030D-6E8A-4147-A177-3AD203B41FA5}">
                      <a16:colId xmlns:a16="http://schemas.microsoft.com/office/drawing/2014/main" val="4069723092"/>
                    </a:ext>
                  </a:extLst>
                </a:gridCol>
                <a:gridCol w="1298973">
                  <a:extLst>
                    <a:ext uri="{9D8B030D-6E8A-4147-A177-3AD203B41FA5}">
                      <a16:colId xmlns:a16="http://schemas.microsoft.com/office/drawing/2014/main" val="3396658762"/>
                    </a:ext>
                  </a:extLst>
                </a:gridCol>
                <a:gridCol w="1756328">
                  <a:extLst>
                    <a:ext uri="{9D8B030D-6E8A-4147-A177-3AD203B41FA5}">
                      <a16:colId xmlns:a16="http://schemas.microsoft.com/office/drawing/2014/main" val="2073020966"/>
                    </a:ext>
                  </a:extLst>
                </a:gridCol>
                <a:gridCol w="1286730">
                  <a:extLst>
                    <a:ext uri="{9D8B030D-6E8A-4147-A177-3AD203B41FA5}">
                      <a16:colId xmlns:a16="http://schemas.microsoft.com/office/drawing/2014/main" val="2949634923"/>
                    </a:ext>
                  </a:extLst>
                </a:gridCol>
                <a:gridCol w="2518707">
                  <a:extLst>
                    <a:ext uri="{9D8B030D-6E8A-4147-A177-3AD203B41FA5}">
                      <a16:colId xmlns:a16="http://schemas.microsoft.com/office/drawing/2014/main" val="227406776"/>
                    </a:ext>
                  </a:extLst>
                </a:gridCol>
                <a:gridCol w="996532">
                  <a:extLst>
                    <a:ext uri="{9D8B030D-6E8A-4147-A177-3AD203B41FA5}">
                      <a16:colId xmlns:a16="http://schemas.microsoft.com/office/drawing/2014/main" val="4003275348"/>
                    </a:ext>
                  </a:extLst>
                </a:gridCol>
                <a:gridCol w="1231976">
                  <a:extLst>
                    <a:ext uri="{9D8B030D-6E8A-4147-A177-3AD203B41FA5}">
                      <a16:colId xmlns:a16="http://schemas.microsoft.com/office/drawing/2014/main" val="567065452"/>
                    </a:ext>
                  </a:extLst>
                </a:gridCol>
                <a:gridCol w="1450994">
                  <a:extLst>
                    <a:ext uri="{9D8B030D-6E8A-4147-A177-3AD203B41FA5}">
                      <a16:colId xmlns:a16="http://schemas.microsoft.com/office/drawing/2014/main" val="1654468627"/>
                    </a:ext>
                  </a:extLst>
                </a:gridCol>
                <a:gridCol w="1148018">
                  <a:extLst>
                    <a:ext uri="{9D8B030D-6E8A-4147-A177-3AD203B41FA5}">
                      <a16:colId xmlns:a16="http://schemas.microsoft.com/office/drawing/2014/main" val="294257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ID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Assumption name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Assumption Description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Assumption Identified by</a:t>
                      </a:r>
                    </a:p>
                    <a:p>
                      <a:pPr algn="ctr"/>
                      <a:r>
                        <a:rPr lang="en-US" sz="1600" i="1" dirty="0"/>
                        <a:t>(name)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Impact </a:t>
                      </a:r>
                    </a:p>
                    <a:p>
                      <a:pPr algn="ctr"/>
                      <a:r>
                        <a:rPr lang="en-US" sz="1600" i="1" dirty="0"/>
                        <a:t>If assumption is proven invalid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Criticality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Assumption Owner</a:t>
                      </a:r>
                    </a:p>
                    <a:p>
                      <a:pPr algn="ctr"/>
                      <a:r>
                        <a:rPr lang="en-US" sz="1600" i="1" dirty="0"/>
                        <a:t>(name)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Last updated date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Status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99509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Assumption1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Low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Open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9477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Assumption2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Medium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Closed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45164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Assumption3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High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Open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45133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Assumption4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Critical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Closed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21870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Assumption5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Low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Closed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2743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Assumption6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Medium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Open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94754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Assumption7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High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Closed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5763156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A20C9899-54B0-443B-807A-8BB6FE94D86F}"/>
              </a:ext>
            </a:extLst>
          </p:cNvPr>
          <p:cNvSpPr txBox="1"/>
          <p:nvPr/>
        </p:nvSpPr>
        <p:spPr>
          <a:xfrm>
            <a:off x="6946396" y="4568698"/>
            <a:ext cx="1859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Criticality Legend: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47D1014-B832-4218-BB1C-6709621D3E83}"/>
              </a:ext>
            </a:extLst>
          </p:cNvPr>
          <p:cNvSpPr/>
          <p:nvPr/>
        </p:nvSpPr>
        <p:spPr>
          <a:xfrm>
            <a:off x="7340033" y="4934604"/>
            <a:ext cx="981018" cy="32305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Low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30FB8C4-7CB5-4D6B-B8D5-5E403E9398F3}"/>
              </a:ext>
            </a:extLst>
          </p:cNvPr>
          <p:cNvSpPr/>
          <p:nvPr/>
        </p:nvSpPr>
        <p:spPr>
          <a:xfrm>
            <a:off x="7340033" y="5316125"/>
            <a:ext cx="981018" cy="32305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Medium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89664F6-84D7-4F26-8DE5-E00AB8D31AA1}"/>
              </a:ext>
            </a:extLst>
          </p:cNvPr>
          <p:cNvSpPr/>
          <p:nvPr/>
        </p:nvSpPr>
        <p:spPr>
          <a:xfrm>
            <a:off x="7340033" y="5690932"/>
            <a:ext cx="981018" cy="32305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High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177CF96-E62C-4B1F-B1A0-1B548BE58B0C}"/>
              </a:ext>
            </a:extLst>
          </p:cNvPr>
          <p:cNvSpPr/>
          <p:nvPr/>
        </p:nvSpPr>
        <p:spPr>
          <a:xfrm>
            <a:off x="7340033" y="6065739"/>
            <a:ext cx="981018" cy="32305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Critical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B0F7958-97D5-4A09-9336-9C5D78324EA9}"/>
              </a:ext>
            </a:extLst>
          </p:cNvPr>
          <p:cNvSpPr txBox="1"/>
          <p:nvPr/>
        </p:nvSpPr>
        <p:spPr>
          <a:xfrm>
            <a:off x="10698130" y="4568698"/>
            <a:ext cx="1493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Status Legend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8E38FF9-AB52-432E-A4F0-ECC98B5C58A2}"/>
              </a:ext>
            </a:extLst>
          </p:cNvPr>
          <p:cNvSpPr/>
          <p:nvPr/>
        </p:nvSpPr>
        <p:spPr>
          <a:xfrm>
            <a:off x="11040319" y="4934604"/>
            <a:ext cx="981018" cy="32305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Closed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8D3F950-D6CB-40ED-B7D3-D68008038DC9}"/>
              </a:ext>
            </a:extLst>
          </p:cNvPr>
          <p:cNvSpPr/>
          <p:nvPr/>
        </p:nvSpPr>
        <p:spPr>
          <a:xfrm>
            <a:off x="11040319" y="5344393"/>
            <a:ext cx="981018" cy="32305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Open</a:t>
            </a:r>
          </a:p>
        </p:txBody>
      </p:sp>
      <p:graphicFrame>
        <p:nvGraphicFramePr>
          <p:cNvPr id="13" name="Table 13">
            <a:extLst>
              <a:ext uri="{FF2B5EF4-FFF2-40B4-BE49-F238E27FC236}">
                <a16:creationId xmlns:a16="http://schemas.microsoft.com/office/drawing/2014/main" id="{14FDA0C2-5CAE-46C9-AF27-DE2E0B854A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8461367"/>
              </p:ext>
            </p:extLst>
          </p:nvPr>
        </p:nvGraphicFramePr>
        <p:xfrm>
          <a:off x="0" y="4934604"/>
          <a:ext cx="6701814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692492">
                  <a:extLst>
                    <a:ext uri="{9D8B030D-6E8A-4147-A177-3AD203B41FA5}">
                      <a16:colId xmlns:a16="http://schemas.microsoft.com/office/drawing/2014/main" val="2833980683"/>
                    </a:ext>
                  </a:extLst>
                </a:gridCol>
                <a:gridCol w="5009322">
                  <a:extLst>
                    <a:ext uri="{9D8B030D-6E8A-4147-A177-3AD203B41FA5}">
                      <a16:colId xmlns:a16="http://schemas.microsoft.com/office/drawing/2014/main" val="1908581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Project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Add text here</a:t>
                      </a:r>
                      <a:endParaRPr lang="en-US" sz="1400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18011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Project Manager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Add text here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65784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Project Sponsor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Add text here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70366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Reporting 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Add text here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1561560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1BBE1CB6-9801-42CC-B1D1-482395F90D01}"/>
              </a:ext>
            </a:extLst>
          </p:cNvPr>
          <p:cNvSpPr txBox="1"/>
          <p:nvPr/>
        </p:nvSpPr>
        <p:spPr>
          <a:xfrm>
            <a:off x="0" y="4565272"/>
            <a:ext cx="15362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u="sng" dirty="0"/>
              <a:t>Project Details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5CEE307-A4FA-4D5B-ACDE-84034D5112DE}"/>
              </a:ext>
            </a:extLst>
          </p:cNvPr>
          <p:cNvCxnSpPr/>
          <p:nvPr/>
        </p:nvCxnSpPr>
        <p:spPr>
          <a:xfrm>
            <a:off x="0" y="4378897"/>
            <a:ext cx="1219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FDEAEF10-3FD2-4430-AE8F-38F4E4CA5216}"/>
              </a:ext>
            </a:extLst>
          </p:cNvPr>
          <p:cNvSpPr txBox="1"/>
          <p:nvPr/>
        </p:nvSpPr>
        <p:spPr>
          <a:xfrm>
            <a:off x="9101479" y="6488668"/>
            <a:ext cx="31933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https://www.projinsights.com/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1375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FC2CC25-99AE-4489-8E8E-ED354F88CD57}"/>
              </a:ext>
            </a:extLst>
          </p:cNvPr>
          <p:cNvSpPr/>
          <p:nvPr/>
        </p:nvSpPr>
        <p:spPr>
          <a:xfrm>
            <a:off x="0" y="451406"/>
            <a:ext cx="12192000" cy="2589028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Thank you for downloading the Assumption Log. </a:t>
            </a:r>
          </a:p>
          <a:p>
            <a:pPr algn="ctr"/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For more best practices and real project experience on </a:t>
            </a:r>
            <a:r>
              <a:rPr lang="en-US" sz="1800" i="1" dirty="0">
                <a:latin typeface="Arial" panose="020B0604020202020204" pitchFamily="34" charset="0"/>
                <a:cs typeface="Arial" panose="020B0604020202020204" pitchFamily="34" charset="0"/>
              </a:rPr>
              <a:t>People, Processes, Environment related to Project Management </a:t>
            </a:r>
          </a:p>
          <a:p>
            <a:pPr algn="ctr"/>
            <a:endParaRPr lang="en-US" sz="1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please go to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https://www.projinsights.com/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D3E47CE-F82B-44D5-BEBC-639E853030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153081"/>
            <a:ext cx="12192000" cy="3081494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637A9824-C7A7-4C08-8B5B-725C0D21AE74}"/>
              </a:ext>
            </a:extLst>
          </p:cNvPr>
          <p:cNvSpPr/>
          <p:nvPr/>
        </p:nvSpPr>
        <p:spPr>
          <a:xfrm>
            <a:off x="4544623" y="4440589"/>
            <a:ext cx="1040335" cy="39423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885042-C71F-48E3-8183-7A143225240D}"/>
              </a:ext>
            </a:extLst>
          </p:cNvPr>
          <p:cNvSpPr txBox="1"/>
          <p:nvPr/>
        </p:nvSpPr>
        <p:spPr>
          <a:xfrm>
            <a:off x="9111106" y="6488668"/>
            <a:ext cx="31933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https://www.projinsights.com/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026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398</Words>
  <Application>Microsoft Office PowerPoint</Application>
  <PresentationFormat>Widescreen</PresentationFormat>
  <Paragraphs>99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Roboto</vt:lpstr>
      <vt:lpstr>Office Theme</vt:lpstr>
      <vt:lpstr>Assumption Log</vt:lpstr>
      <vt:lpstr>Assumption Log key words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PM Templates</dc:title>
  <dc:creator>Vinod Kumar</dc:creator>
  <cp:lastModifiedBy>Vinod Kumar</cp:lastModifiedBy>
  <cp:revision>24</cp:revision>
  <dcterms:created xsi:type="dcterms:W3CDTF">2022-02-04T02:11:06Z</dcterms:created>
  <dcterms:modified xsi:type="dcterms:W3CDTF">2022-02-04T05:19:20Z</dcterms:modified>
</cp:coreProperties>
</file>